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10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25B97-A3C4-4FB8-B505-5770CAED8023}" type="datetimeFigureOut">
              <a:rPr lang="pl-PL" smtClean="0"/>
              <a:pPr/>
              <a:t>2015-05-31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EE587-FD96-449F-B8A8-BE94246B4AD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1364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33BF13-95CA-4DD5-8461-B6331973C369}" type="slidenum">
              <a:rPr lang="pl-PL" altLang="pl-PL"/>
              <a:pPr eaLnBrk="1" hangingPunct="1"/>
              <a:t>1</a:t>
            </a:fld>
            <a:endParaRPr lang="pl-PL" altLang="pl-PL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87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E430ED-CA3A-4822-9F17-4014FE69A816}" type="slidenum">
              <a:rPr lang="pl-PL" altLang="pl-PL"/>
              <a:pPr eaLnBrk="1" hangingPunct="1"/>
              <a:t>2</a:t>
            </a:fld>
            <a:endParaRPr lang="pl-PL" altLang="pl-PL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14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92E480-6625-4A07-854D-25BB254E6353}" type="slidenum">
              <a:rPr lang="pl-PL" altLang="pl-PL"/>
              <a:pPr eaLnBrk="1" hangingPunct="1"/>
              <a:t>3</a:t>
            </a:fld>
            <a:endParaRPr lang="pl-PL" altLang="pl-PL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82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967A80-0A3B-4C6D-998F-0BC25F12EF60}" type="slidenum">
              <a:rPr lang="pl-PL" altLang="pl-PL"/>
              <a:pPr eaLnBrk="1" hangingPunct="1"/>
              <a:t>4</a:t>
            </a:fld>
            <a:endParaRPr lang="pl-PL" altLang="pl-PL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42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856A3E-A56D-42A4-B08E-FEA9472B5F89}" type="slidenum">
              <a:rPr lang="pl-PL" altLang="pl-PL"/>
              <a:pPr eaLnBrk="1" hangingPunct="1"/>
              <a:t>5</a:t>
            </a:fld>
            <a:endParaRPr lang="pl-PL" altLang="pl-PL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95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F437CA-20A9-4F66-87EC-489407B46DC2}" type="slidenum">
              <a:rPr lang="pl-PL" altLang="pl-PL"/>
              <a:pPr eaLnBrk="1" hangingPunct="1"/>
              <a:t>6</a:t>
            </a:fld>
            <a:endParaRPr lang="pl-PL" altLang="pl-PL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27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22A3-0DA0-4CD6-AF65-C170988346AF}" type="datetimeFigureOut">
              <a:rPr lang="pl-PL" smtClean="0"/>
              <a:pPr/>
              <a:t>2015-05-31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185-0D4E-4CB3-A99B-08F606ABFB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0678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22A3-0DA0-4CD6-AF65-C170988346AF}" type="datetimeFigureOut">
              <a:rPr lang="pl-PL" smtClean="0"/>
              <a:pPr/>
              <a:t>2015-05-31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185-0D4E-4CB3-A99B-08F606ABFB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9728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22A3-0DA0-4CD6-AF65-C170988346AF}" type="datetimeFigureOut">
              <a:rPr lang="pl-PL" smtClean="0"/>
              <a:pPr/>
              <a:t>2015-05-31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185-0D4E-4CB3-A99B-08F606ABFB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0535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F1B6F-E881-4C25-A696-93D14DDE6EC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935354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22A3-0DA0-4CD6-AF65-C170988346AF}" type="datetimeFigureOut">
              <a:rPr lang="pl-PL" smtClean="0"/>
              <a:pPr/>
              <a:t>2015-05-31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185-0D4E-4CB3-A99B-08F606ABFB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9385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22A3-0DA0-4CD6-AF65-C170988346AF}" type="datetimeFigureOut">
              <a:rPr lang="pl-PL" smtClean="0"/>
              <a:pPr/>
              <a:t>2015-05-31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185-0D4E-4CB3-A99B-08F606ABFB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8112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22A3-0DA0-4CD6-AF65-C170988346AF}" type="datetimeFigureOut">
              <a:rPr lang="pl-PL" smtClean="0"/>
              <a:pPr/>
              <a:t>2015-05-31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185-0D4E-4CB3-A99B-08F606ABFB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4449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22A3-0DA0-4CD6-AF65-C170988346AF}" type="datetimeFigureOut">
              <a:rPr lang="pl-PL" smtClean="0"/>
              <a:pPr/>
              <a:t>2015-05-31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185-0D4E-4CB3-A99B-08F606ABFB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265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22A3-0DA0-4CD6-AF65-C170988346AF}" type="datetimeFigureOut">
              <a:rPr lang="pl-PL" smtClean="0"/>
              <a:pPr/>
              <a:t>2015-05-31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185-0D4E-4CB3-A99B-08F606ABFB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9294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22A3-0DA0-4CD6-AF65-C170988346AF}" type="datetimeFigureOut">
              <a:rPr lang="pl-PL" smtClean="0"/>
              <a:pPr/>
              <a:t>2015-05-31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185-0D4E-4CB3-A99B-08F606ABFB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670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22A3-0DA0-4CD6-AF65-C170988346AF}" type="datetimeFigureOut">
              <a:rPr lang="pl-PL" smtClean="0"/>
              <a:pPr/>
              <a:t>2015-05-31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185-0D4E-4CB3-A99B-08F606ABFB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0832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22A3-0DA0-4CD6-AF65-C170988346AF}" type="datetimeFigureOut">
              <a:rPr lang="pl-PL" smtClean="0"/>
              <a:pPr/>
              <a:t>2015-05-31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185-0D4E-4CB3-A99B-08F606ABFB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4246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22A3-0DA0-4CD6-AF65-C170988346AF}" type="datetimeFigureOut">
              <a:rPr lang="pl-PL" smtClean="0"/>
              <a:pPr/>
              <a:t>2015-05-31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52185-0D4E-4CB3-A99B-08F606ABFB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56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528" y="421239"/>
            <a:ext cx="2364947" cy="24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231188" y="3430096"/>
            <a:ext cx="9729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200" b="1" dirty="0" smtClean="0">
                <a:solidFill>
                  <a:schemeClr val="accent6">
                    <a:lumMod val="50000"/>
                  </a:schemeClr>
                </a:solidFill>
              </a:rPr>
              <a:t>Wydział Nauk o Żywieniu Człowieka i Konsumpcji</a:t>
            </a:r>
            <a:endParaRPr lang="pl-PL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73485" y="4236056"/>
            <a:ext cx="20457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Kierunek:</a:t>
            </a:r>
          </a:p>
          <a:p>
            <a:pPr algn="ctr"/>
            <a:r>
              <a:rPr lang="pl-PL" altLang="pl-PL" sz="3200" b="1" dirty="0">
                <a:solidFill>
                  <a:schemeClr val="accent6">
                    <a:lumMod val="50000"/>
                  </a:schemeClr>
                </a:solidFill>
              </a:rPr>
              <a:t>DIETETYKA</a:t>
            </a:r>
          </a:p>
        </p:txBody>
      </p:sp>
    </p:spTree>
    <p:extLst>
      <p:ext uri="{BB962C8B-B14F-4D97-AF65-F5344CB8AC3E}">
        <p14:creationId xmlns:p14="http://schemas.microsoft.com/office/powerpoint/2010/main" xmlns="" val="143066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1970715" y="219259"/>
            <a:ext cx="8229600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Kierunek</a:t>
            </a:r>
            <a:r>
              <a:rPr lang="pl-PL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 </a:t>
            </a:r>
            <a:r>
              <a:rPr lang="pl-PL" sz="28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DIETETYKA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774828" y="1484313"/>
            <a:ext cx="8569325" cy="4525962"/>
          </a:xfrm>
        </p:spPr>
        <p:txBody>
          <a:bodyPr/>
          <a:lstStyle/>
          <a:p>
            <a:pPr eaLnBrk="1" hangingPunct="1">
              <a:defRPr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Studia stacjonarne I-go stopnia -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 letnie</a:t>
            </a:r>
            <a:endParaRPr lang="pl-PL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pl-PL" b="1" dirty="0" smtClean="0">
                <a:solidFill>
                  <a:srgbClr val="00B050"/>
                </a:solidFill>
                <a:sym typeface="Wingdings" pitchFamily="2" charset="2"/>
              </a:rPr>
              <a:t></a:t>
            </a:r>
            <a:endParaRPr lang="pl-PL" b="1" dirty="0" smtClean="0">
              <a:solidFill>
                <a:srgbClr val="00B050"/>
              </a:solidFill>
            </a:endParaRPr>
          </a:p>
          <a:p>
            <a:pPr lvl="1" eaLnBrk="1" hangingPunct="1">
              <a:buFont typeface="Symbol" pitchFamily="18" charset="2"/>
              <a:buChar char=""/>
              <a:defRPr/>
            </a:pPr>
            <a:r>
              <a:rPr lang="pl-PL" b="1" dirty="0" smtClean="0">
                <a:cs typeface="Times New Roman" pitchFamily="18" charset="0"/>
              </a:rPr>
              <a:t>  </a:t>
            </a:r>
            <a:r>
              <a:rPr lang="pl-PL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Kończące się tytułem zawodowym </a:t>
            </a:r>
            <a:r>
              <a:rPr lang="pl-PL" b="1" dirty="0">
                <a:solidFill>
                  <a:schemeClr val="accent4"/>
                </a:solidFill>
              </a:rPr>
              <a:t>	</a:t>
            </a:r>
            <a:r>
              <a:rPr lang="pl-PL" b="1" dirty="0" smtClean="0">
                <a:cs typeface="Times New Roman" pitchFamily="18" charset="0"/>
              </a:rPr>
              <a:t>								  </a:t>
            </a:r>
            <a:r>
              <a:rPr lang="pl-PL" sz="2800" b="1" u="sng" dirty="0" smtClean="0">
                <a:solidFill>
                  <a:schemeClr val="accent6">
                    <a:lumMod val="50000"/>
                  </a:schemeClr>
                </a:solidFill>
              </a:rPr>
              <a:t>licencjata</a:t>
            </a:r>
            <a:endParaRPr lang="pl-PL" sz="28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l-PL" b="1" dirty="0" smtClean="0">
                <a:solidFill>
                  <a:srgbClr val="0000CC"/>
                </a:solidFill>
                <a:cs typeface="Times New Roman" pitchFamily="18" charset="0"/>
              </a:rPr>
              <a:t>				</a:t>
            </a:r>
            <a:endParaRPr lang="pl-PL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Studia stacjonarne II-go stopnia </a:t>
            </a:r>
            <a:r>
              <a:rPr lang="pl-PL" b="1" dirty="0">
                <a:solidFill>
                  <a:srgbClr val="006600"/>
                </a:solidFill>
              </a:rPr>
              <a:t>-</a:t>
            </a:r>
            <a:r>
              <a:rPr lang="pl-PL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 letnie</a:t>
            </a:r>
          </a:p>
          <a:p>
            <a:pPr algn="ctr" eaLnBrk="1" hangingPunct="1">
              <a:buFontTx/>
              <a:buNone/>
              <a:defRPr/>
            </a:pPr>
            <a:r>
              <a:rPr lang="pl-PL" b="1" dirty="0" smtClean="0">
                <a:solidFill>
                  <a:srgbClr val="00B050"/>
                </a:solidFill>
                <a:sym typeface="Wingdings" pitchFamily="2" charset="2"/>
              </a:rPr>
              <a:t></a:t>
            </a:r>
            <a:endParaRPr lang="pl-PL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lvl="1">
              <a:buFont typeface="Symbol" pitchFamily="18" charset="2"/>
              <a:buChar char=""/>
              <a:defRPr/>
            </a:pPr>
            <a:r>
              <a:rPr lang="pl-PL" b="1" dirty="0" smtClean="0">
                <a:cs typeface="Times New Roman" pitchFamily="18" charset="0"/>
              </a:rPr>
              <a:t>  </a:t>
            </a:r>
            <a:r>
              <a:rPr lang="pl-PL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Kończące się tytułem zawodowym  </a:t>
            </a:r>
            <a:r>
              <a:rPr lang="pl-PL" b="1" dirty="0" smtClean="0">
                <a:solidFill>
                  <a:srgbClr val="0000CC"/>
                </a:solidFill>
                <a:cs typeface="Times New Roman" pitchFamily="18" charset="0"/>
              </a:rPr>
              <a:t>									   </a:t>
            </a:r>
            <a:r>
              <a:rPr lang="pl-PL" sz="2800" b="1" u="sng" dirty="0" smtClean="0">
                <a:solidFill>
                  <a:schemeClr val="accent6">
                    <a:lumMod val="50000"/>
                  </a:schemeClr>
                </a:solidFill>
              </a:rPr>
              <a:t>magistra</a:t>
            </a:r>
            <a:endParaRPr lang="pl-PL" sz="28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08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401" y="383054"/>
            <a:ext cx="10515600" cy="7016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Czego możesz się nauczyć?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26458" y="1278778"/>
            <a:ext cx="6692177" cy="35263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6">
                    <a:lumMod val="50000"/>
                  </a:schemeClr>
                </a:solidFill>
              </a:rPr>
              <a:t>żywienie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człowieka</a:t>
            </a:r>
          </a:p>
          <a:p>
            <a:pPr eaLnBrk="1" hangingPunct="1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ocena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żywienia</a:t>
            </a:r>
          </a:p>
          <a:p>
            <a:pPr eaLnBrk="1" hangingPunct="1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6">
                    <a:lumMod val="50000"/>
                  </a:schemeClr>
                </a:solidFill>
              </a:rPr>
              <a:t>dietetyka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6">
                    <a:lumMod val="50000"/>
                  </a:schemeClr>
                </a:solidFill>
              </a:rPr>
              <a:t>dietetyka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pediatryczna </a:t>
            </a:r>
          </a:p>
          <a:p>
            <a:pPr eaLnBrk="1" hangingPunct="1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6">
                    <a:lumMod val="50000"/>
                  </a:schemeClr>
                </a:solidFill>
              </a:rPr>
              <a:t>dietoprofilaktyka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kliniczny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zarys chorób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127376" y="1260848"/>
            <a:ext cx="5723989" cy="3580093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farmakologia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i farmakoterapia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interakcje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leków z żywnością 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toksykologia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żywności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diagnostyka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laboratoryjna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ochrona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zdrowia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prawo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w ochronie zdrowia i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	etyka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zawodowa</a:t>
            </a:r>
          </a:p>
          <a:p>
            <a:endParaRPr lang="pl-PL" dirty="0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5762625" y="31384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10671" y="5393673"/>
          <a:ext cx="990600" cy="862012"/>
        </p:xfrm>
        <a:graphic>
          <a:graphicData uri="http://schemas.openxmlformats.org/presentationml/2006/ole">
            <p:oleObj spid="_x0000_s1028" r:id="rId4" imgW="618744" imgH="545592" progId="Word.Picture.8">
              <p:embed/>
            </p:oleObj>
          </a:graphicData>
        </a:graphic>
      </p:graphicFrame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567363" y="303847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1039892" y="5234272"/>
          <a:ext cx="1676400" cy="1238250"/>
        </p:xfrm>
        <a:graphic>
          <a:graphicData uri="http://schemas.openxmlformats.org/presentationml/2006/ole">
            <p:oleObj spid="_x0000_s1029" name="Dokument" r:id="rId5" imgW="1057656" imgH="777240" progId="Word.Document.8">
              <p:embed/>
            </p:oleObj>
          </a:graphicData>
        </a:graphic>
      </p:graphicFrame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5872163" y="307657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1011" y="5015752"/>
            <a:ext cx="822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5867400" y="30622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615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3135" y="5020235"/>
            <a:ext cx="8080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32847" y="5118840"/>
            <a:ext cx="6831105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defRPr/>
            </a:pPr>
            <a:r>
              <a:rPr lang="pl-PL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PRAKTYKI ZAWODOWE</a:t>
            </a:r>
          </a:p>
          <a:p>
            <a:pPr algn="ctr">
              <a:lnSpc>
                <a:spcPct val="90000"/>
              </a:lnSpc>
              <a:buClr>
                <a:srgbClr val="FF0000"/>
              </a:buClr>
              <a:defRPr/>
            </a:pPr>
            <a:r>
              <a:rPr lang="pl-PL" b="1" dirty="0" smtClean="0">
                <a:solidFill>
                  <a:srgbClr val="009A46"/>
                </a:solidFill>
                <a:cs typeface="Times New Roman" pitchFamily="18" charset="0"/>
              </a:rPr>
              <a:t>w </a:t>
            </a:r>
            <a:r>
              <a:rPr lang="pl-PL" b="1" dirty="0" smtClean="0">
                <a:solidFill>
                  <a:srgbClr val="009A46"/>
                </a:solidFill>
                <a:cs typeface="Times New Roman" pitchFamily="18" charset="0"/>
              </a:rPr>
              <a:t>szpitalu dla dzieci, szpitalu dla osób dorosłych, poradniach żywienia, poradniach chorób układu pokarmowego, poradniach chorób metabolicznych</a:t>
            </a:r>
            <a:endParaRPr lang="pl-PL" b="1" dirty="0">
              <a:solidFill>
                <a:srgbClr val="009A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15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9407" y="171697"/>
            <a:ext cx="5931877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Ścieżki studiowania </a:t>
            </a:r>
            <a:r>
              <a:rPr lang="pl-PL" b="1" dirty="0">
                <a:solidFill>
                  <a:srgbClr val="FF0000"/>
                </a:solidFill>
              </a:rPr>
              <a:t/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MODUŁY  SPECJALIZACYJNE</a:t>
            </a:r>
            <a:endParaRPr lang="en-GB" sz="3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6964" y="1779350"/>
            <a:ext cx="8229600" cy="4181835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pl-PL" sz="3600" b="1" dirty="0">
                <a:solidFill>
                  <a:srgbClr val="6600CC"/>
                </a:solidFill>
              </a:rPr>
              <a:t> </a:t>
            </a:r>
            <a:endParaRPr lang="pl-PL" sz="2000" u="sng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Dietetyczno – żywieniowa</a:t>
            </a:r>
          </a:p>
          <a:p>
            <a:pPr eaLnBrk="1" hangingPunct="1">
              <a:defRPr/>
            </a:pPr>
            <a:endParaRPr lang="pl-PL" sz="3600" b="1" dirty="0">
              <a:solidFill>
                <a:srgbClr val="6600CC"/>
              </a:solidFill>
            </a:endParaRPr>
          </a:p>
          <a:p>
            <a:pPr>
              <a:defRPr/>
            </a:pPr>
            <a:r>
              <a:rPr lang="pl-PL" sz="3600" b="1" dirty="0">
                <a:solidFill>
                  <a:schemeClr val="accent6">
                    <a:lumMod val="50000"/>
                  </a:schemeClr>
                </a:solidFill>
              </a:rPr>
              <a:t>Dietetyczno – technologiczna</a:t>
            </a: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pl-PL" sz="3600" b="1" dirty="0">
              <a:solidFill>
                <a:srgbClr val="6600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l-PL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Możliwość kontynuacji studiów na </a:t>
            </a:r>
          </a:p>
          <a:p>
            <a:pPr algn="ctr" eaLnBrk="1" hangingPunct="1">
              <a:buFontTx/>
              <a:buNone/>
              <a:defRPr/>
            </a:pPr>
            <a:r>
              <a:rPr lang="pl-PL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stopniu – magisterskim</a:t>
            </a:r>
            <a:endParaRPr lang="en-GB" sz="3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9545" y="720954"/>
            <a:ext cx="2109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III roku</a:t>
            </a:r>
            <a:endParaRPr lang="pl-PL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90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28742" y="1989138"/>
            <a:ext cx="8496300" cy="4310062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None/>
              <a:defRPr/>
            </a:pPr>
            <a:r>
              <a:rPr lang="pl-PL" b="1" dirty="0" smtClean="0">
                <a:solidFill>
                  <a:srgbClr val="0033CC"/>
                </a:solidFill>
              </a:rPr>
              <a:t> </a:t>
            </a:r>
            <a:r>
              <a:rPr lang="pl-PL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Studia I-go stopnia - </a:t>
            </a: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stacjonarne:</a:t>
            </a:r>
          </a:p>
          <a:p>
            <a:pPr algn="ctr" eaLnBrk="1" hangingPunct="1">
              <a:buFontTx/>
              <a:buNone/>
              <a:defRPr/>
            </a:pPr>
            <a:endParaRPr lang="pl-PL" b="1" u="sng" dirty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Egzamin </a:t>
            </a:r>
            <a:r>
              <a:rPr lang="pl-PL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maturalny/egzamin dojrzałości </a:t>
            </a:r>
          </a:p>
          <a:p>
            <a:pPr eaLnBrk="1" hangingPunct="1">
              <a:buFontTx/>
              <a:buNone/>
              <a:defRPr/>
            </a:pPr>
            <a:endParaRPr lang="pl-PL" sz="10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pl-PL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przedmiot wybrany spośród </a:t>
            </a: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pl-PL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 eaLnBrk="1" hangingPunct="1">
              <a:buClr>
                <a:schemeClr val="accent4"/>
              </a:buClr>
              <a:buFont typeface="Wingdings" pitchFamily="2" charset="2"/>
              <a:buChar char="F"/>
              <a:defRPr/>
            </a:pPr>
            <a:r>
              <a:rPr lang="pl-PL" b="1" dirty="0" smtClean="0">
                <a:solidFill>
                  <a:srgbClr val="0033CC"/>
                </a:solidFill>
              </a:rPr>
              <a:t>  </a:t>
            </a:r>
            <a:r>
              <a:rPr lang="pl-PL" sz="3600" b="1" dirty="0">
                <a:solidFill>
                  <a:schemeClr val="accent6">
                    <a:lumMod val="50000"/>
                  </a:schemeClr>
                </a:solidFill>
              </a:rPr>
              <a:t>biologia</a:t>
            </a:r>
          </a:p>
          <a:p>
            <a:pPr lvl="1" eaLnBrk="1" hangingPunct="1">
              <a:buClr>
                <a:schemeClr val="accent4"/>
              </a:buClr>
              <a:buFont typeface="Wingdings" pitchFamily="2" charset="2"/>
              <a:buChar char="F"/>
              <a:defRPr/>
            </a:pPr>
            <a:r>
              <a:rPr lang="pl-PL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>
                <a:solidFill>
                  <a:schemeClr val="accent6">
                    <a:lumMod val="50000"/>
                  </a:schemeClr>
                </a:solidFill>
              </a:rPr>
              <a:t>chemia</a:t>
            </a:r>
          </a:p>
        </p:txBody>
      </p:sp>
      <p:pic>
        <p:nvPicPr>
          <p:cNvPr id="50180" name="Picture 4" descr="BD06212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4916" y="4455467"/>
            <a:ext cx="1277417" cy="1822399"/>
          </a:xfr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-717959" y="610934"/>
            <a:ext cx="9540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3200" b="1" dirty="0">
                <a:solidFill>
                  <a:srgbClr val="339933"/>
                </a:solidFill>
                <a:latin typeface="Arial" charset="0"/>
              </a:rPr>
              <a:t>                </a:t>
            </a:r>
            <a:r>
              <a:rPr lang="pl-PL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Kierunek:</a:t>
            </a:r>
            <a:r>
              <a:rPr lang="pl-PL" sz="3200" b="1" dirty="0">
                <a:solidFill>
                  <a:srgbClr val="6600CC"/>
                </a:solidFill>
                <a:latin typeface="Arial" charset="0"/>
              </a:rPr>
              <a:t>  </a:t>
            </a:r>
            <a:r>
              <a:rPr lang="pl-PL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DIETETYKA</a:t>
            </a:r>
          </a:p>
        </p:txBody>
      </p:sp>
    </p:spTree>
    <p:extLst>
      <p:ext uri="{BB962C8B-B14F-4D97-AF65-F5344CB8AC3E}">
        <p14:creationId xmlns:p14="http://schemas.microsoft.com/office/powerpoint/2010/main" xmlns="" val="1831042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0624" y="188918"/>
            <a:ext cx="8229600" cy="8096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pl-PL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Potencjalne miejsca pracy: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  <a:b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1203" name="Rectangle 4"/>
          <p:cNvSpPr>
            <a:spLocks noGrp="1" noChangeArrowheads="1"/>
          </p:cNvSpPr>
          <p:nvPr>
            <p:ph idx="1"/>
          </p:nvPr>
        </p:nvSpPr>
        <p:spPr>
          <a:xfrm>
            <a:off x="879231" y="1268413"/>
            <a:ext cx="10568354" cy="525621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l-PL" altLang="pl-PL" b="1" dirty="0" smtClean="0">
                <a:solidFill>
                  <a:schemeClr val="accent6">
                    <a:lumMod val="50000"/>
                  </a:schemeClr>
                </a:solidFill>
              </a:rPr>
              <a:t> publiczne </a:t>
            </a:r>
            <a:r>
              <a:rPr lang="pl-PL" altLang="pl-PL" b="1" dirty="0">
                <a:solidFill>
                  <a:schemeClr val="accent6">
                    <a:lumMod val="50000"/>
                  </a:schemeClr>
                </a:solidFill>
              </a:rPr>
              <a:t>i niepubliczne zakłady opieki zdrowotnej</a:t>
            </a:r>
          </a:p>
          <a:p>
            <a:pPr>
              <a:spcBef>
                <a:spcPts val="18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l-PL" altLang="pl-PL" b="1" dirty="0" smtClean="0">
                <a:solidFill>
                  <a:schemeClr val="accent6">
                    <a:lumMod val="50000"/>
                  </a:schemeClr>
                </a:solidFill>
              </a:rPr>
              <a:t> poradnie </a:t>
            </a:r>
            <a:r>
              <a:rPr lang="pl-PL" altLang="pl-PL" b="1" dirty="0">
                <a:solidFill>
                  <a:schemeClr val="accent6">
                    <a:lumMod val="50000"/>
                  </a:schemeClr>
                </a:solidFill>
              </a:rPr>
              <a:t>żywieniowe i dietetyczne</a:t>
            </a:r>
          </a:p>
          <a:p>
            <a:pPr>
              <a:spcBef>
                <a:spcPts val="18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l-PL" altLang="pl-PL" b="1" dirty="0" smtClean="0">
                <a:solidFill>
                  <a:schemeClr val="accent6">
                    <a:lumMod val="50000"/>
                  </a:schemeClr>
                </a:solidFill>
              </a:rPr>
              <a:t> poradnie </a:t>
            </a:r>
            <a:r>
              <a:rPr lang="pl-PL" altLang="pl-PL" b="1" dirty="0">
                <a:solidFill>
                  <a:schemeClr val="accent6">
                    <a:lumMod val="50000"/>
                  </a:schemeClr>
                </a:solidFill>
              </a:rPr>
              <a:t>chorób metabolicznych oraz poradnie chorób przewodu pokarmowego</a:t>
            </a:r>
          </a:p>
          <a:p>
            <a:pPr>
              <a:spcBef>
                <a:spcPts val="18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l-PL" altLang="pl-PL" b="1" dirty="0" smtClean="0">
                <a:solidFill>
                  <a:schemeClr val="accent6">
                    <a:lumMod val="50000"/>
                  </a:schemeClr>
                </a:solidFill>
              </a:rPr>
              <a:t> zakłady </a:t>
            </a:r>
            <a:r>
              <a:rPr lang="pl-PL" altLang="pl-PL" b="1" dirty="0">
                <a:solidFill>
                  <a:schemeClr val="accent6">
                    <a:lumMod val="50000"/>
                  </a:schemeClr>
                </a:solidFill>
              </a:rPr>
              <a:t>żywienia zbiorowego oraz zakłady cateringowe obsługi szpitali, sanatoria i domy opieki</a:t>
            </a:r>
          </a:p>
          <a:p>
            <a:pPr>
              <a:spcBef>
                <a:spcPts val="18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l-PL" altLang="pl-PL" b="1" dirty="0" smtClean="0">
                <a:solidFill>
                  <a:schemeClr val="accent6">
                    <a:lumMod val="50000"/>
                  </a:schemeClr>
                </a:solidFill>
              </a:rPr>
              <a:t> placówki </a:t>
            </a:r>
            <a:r>
              <a:rPr lang="pl-PL" altLang="pl-PL" b="1" dirty="0">
                <a:solidFill>
                  <a:schemeClr val="accent6">
                    <a:lumMod val="50000"/>
                  </a:schemeClr>
                </a:solidFill>
              </a:rPr>
              <a:t>sportowe</a:t>
            </a:r>
          </a:p>
          <a:p>
            <a:pPr>
              <a:spcBef>
                <a:spcPts val="18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l-PL" altLang="pl-PL" b="1" dirty="0" smtClean="0">
                <a:solidFill>
                  <a:schemeClr val="accent6">
                    <a:lumMod val="50000"/>
                  </a:schemeClr>
                </a:solidFill>
              </a:rPr>
              <a:t> szkolnictwo </a:t>
            </a:r>
            <a:r>
              <a:rPr lang="pl-PL" altLang="pl-PL" b="1" dirty="0">
                <a:solidFill>
                  <a:schemeClr val="accent6">
                    <a:lumMod val="50000"/>
                  </a:schemeClr>
                </a:solidFill>
              </a:rPr>
              <a:t>oraz placówki doradztwa żywieniowo-dietetycznego</a:t>
            </a:r>
          </a:p>
          <a:p>
            <a:pPr>
              <a:spcBef>
                <a:spcPts val="18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l-PL" altLang="pl-PL" b="1" dirty="0" smtClean="0">
                <a:solidFill>
                  <a:schemeClr val="accent6">
                    <a:lumMod val="50000"/>
                  </a:schemeClr>
                </a:solidFill>
              </a:rPr>
              <a:t> instytucje </a:t>
            </a:r>
            <a:r>
              <a:rPr lang="pl-PL" altLang="pl-PL" b="1" dirty="0">
                <a:solidFill>
                  <a:schemeClr val="accent6">
                    <a:lumMod val="50000"/>
                  </a:schemeClr>
                </a:solidFill>
              </a:rPr>
              <a:t>naukowo-badawcze</a:t>
            </a:r>
          </a:p>
        </p:txBody>
      </p:sp>
    </p:spTree>
    <p:extLst>
      <p:ext uri="{BB962C8B-B14F-4D97-AF65-F5344CB8AC3E}">
        <p14:creationId xmlns:p14="http://schemas.microsoft.com/office/powerpoint/2010/main" xmlns="" val="203440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192</Words>
  <Application>Microsoft Office PowerPoint</Application>
  <PresentationFormat>Custom</PresentationFormat>
  <Paragraphs>57</Paragraphs>
  <Slides>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Motyw pakietu Office</vt:lpstr>
      <vt:lpstr>Microsoft Word Picture</vt:lpstr>
      <vt:lpstr>Dokument</vt:lpstr>
      <vt:lpstr>Slide 1</vt:lpstr>
      <vt:lpstr>Kierunek:  DIETETYKA</vt:lpstr>
      <vt:lpstr>Czego możesz się nauczyć?</vt:lpstr>
      <vt:lpstr>Ścieżki studiowania  MODUŁY  SPECJALIZACYJNE</vt:lpstr>
      <vt:lpstr>Slide 5</vt:lpstr>
      <vt:lpstr> Potencjalne miejsca pracy: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Monika Hoffmann</cp:lastModifiedBy>
  <cp:revision>6</cp:revision>
  <dcterms:created xsi:type="dcterms:W3CDTF">2015-05-29T14:28:28Z</dcterms:created>
  <dcterms:modified xsi:type="dcterms:W3CDTF">2015-05-31T17:35:47Z</dcterms:modified>
</cp:coreProperties>
</file>